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3C5833-55E3-4F47-94B6-B52EC5F76AB6}" v="49" dt="2023-08-29T08:24:55.6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AN PRATAP SINGH RATHORE" userId="61802c2ce8a088ee" providerId="LiveId" clId="{CC3C5833-55E3-4F47-94B6-B52EC5F76AB6}"/>
    <pc:docChg chg="custSel delSld modSld sldOrd">
      <pc:chgData name="KARAN PRATAP SINGH RATHORE" userId="61802c2ce8a088ee" providerId="LiveId" clId="{CC3C5833-55E3-4F47-94B6-B52EC5F76AB6}" dt="2023-08-29T08:25:44.140" v="57" actId="2696"/>
      <pc:docMkLst>
        <pc:docMk/>
      </pc:docMkLst>
      <pc:sldChg chg="modAnim">
        <pc:chgData name="KARAN PRATAP SINGH RATHORE" userId="61802c2ce8a088ee" providerId="LiveId" clId="{CC3C5833-55E3-4F47-94B6-B52EC5F76AB6}" dt="2023-08-20T14:52:32.919" v="32"/>
        <pc:sldMkLst>
          <pc:docMk/>
          <pc:sldMk cId="3993702486" sldId="264"/>
        </pc:sldMkLst>
      </pc:sldChg>
      <pc:sldChg chg="modSp modAnim">
        <pc:chgData name="KARAN PRATAP SINGH RATHORE" userId="61802c2ce8a088ee" providerId="LiveId" clId="{CC3C5833-55E3-4F47-94B6-B52EC5F76AB6}" dt="2023-08-29T08:24:55.689" v="56" actId="20577"/>
        <pc:sldMkLst>
          <pc:docMk/>
          <pc:sldMk cId="3373057361" sldId="265"/>
        </pc:sldMkLst>
        <pc:spChg chg="mod">
          <ac:chgData name="KARAN PRATAP SINGH RATHORE" userId="61802c2ce8a088ee" providerId="LiveId" clId="{CC3C5833-55E3-4F47-94B6-B52EC5F76AB6}" dt="2023-08-29T08:24:55.689" v="56" actId="20577"/>
          <ac:spMkLst>
            <pc:docMk/>
            <pc:sldMk cId="3373057361" sldId="265"/>
            <ac:spMk id="3" creationId="{F339194B-1036-7EC1-F20F-AFE01CEA5155}"/>
          </ac:spMkLst>
        </pc:spChg>
      </pc:sldChg>
      <pc:sldChg chg="modSp ord modAnim">
        <pc:chgData name="KARAN PRATAP SINGH RATHORE" userId="61802c2ce8a088ee" providerId="LiveId" clId="{CC3C5833-55E3-4F47-94B6-B52EC5F76AB6}" dt="2023-08-29T08:21:38.345" v="53" actId="20577"/>
        <pc:sldMkLst>
          <pc:docMk/>
          <pc:sldMk cId="1490240182" sldId="266"/>
        </pc:sldMkLst>
        <pc:spChg chg="mod">
          <ac:chgData name="KARAN PRATAP SINGH RATHORE" userId="61802c2ce8a088ee" providerId="LiveId" clId="{CC3C5833-55E3-4F47-94B6-B52EC5F76AB6}" dt="2023-08-29T08:21:38.345" v="53" actId="20577"/>
          <ac:spMkLst>
            <pc:docMk/>
            <pc:sldMk cId="1490240182" sldId="266"/>
            <ac:spMk id="3" creationId="{47F3EB23-9B42-446E-E5D1-A958BB974F9B}"/>
          </ac:spMkLst>
        </pc:spChg>
      </pc:sldChg>
      <pc:sldChg chg="del modAnim">
        <pc:chgData name="KARAN PRATAP SINGH RATHORE" userId="61802c2ce8a088ee" providerId="LiveId" clId="{CC3C5833-55E3-4F47-94B6-B52EC5F76AB6}" dt="2023-08-29T08:25:44.140" v="57" actId="2696"/>
        <pc:sldMkLst>
          <pc:docMk/>
          <pc:sldMk cId="116894801" sldId="267"/>
        </pc:sldMkLst>
      </pc:sldChg>
      <pc:sldChg chg="modSp mod">
        <pc:chgData name="KARAN PRATAP SINGH RATHORE" userId="61802c2ce8a088ee" providerId="LiveId" clId="{CC3C5833-55E3-4F47-94B6-B52EC5F76AB6}" dt="2023-08-20T14:50:24.606" v="24" actId="20577"/>
        <pc:sldMkLst>
          <pc:docMk/>
          <pc:sldMk cId="3307470871" sldId="269"/>
        </pc:sldMkLst>
        <pc:spChg chg="mod">
          <ac:chgData name="KARAN PRATAP SINGH RATHORE" userId="61802c2ce8a088ee" providerId="LiveId" clId="{CC3C5833-55E3-4F47-94B6-B52EC5F76AB6}" dt="2023-08-20T14:50:24.606" v="24" actId="20577"/>
          <ac:spMkLst>
            <pc:docMk/>
            <pc:sldMk cId="3307470871" sldId="269"/>
            <ac:spMk id="3" creationId="{740C0135-CB45-9C78-4713-51A3F6BDE17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036DA88-7B7C-4307-AB3E-1347AB8EB16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2404E8E-0860-45B6-9767-36CBFA7A503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111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DA88-7B7C-4307-AB3E-1347AB8EB16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4E8E-0860-45B6-9767-36CBFA7A50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7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DA88-7B7C-4307-AB3E-1347AB8EB16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4E8E-0860-45B6-9767-36CBFA7A503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793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DA88-7B7C-4307-AB3E-1347AB8EB16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4E8E-0860-45B6-9767-36CBFA7A5036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473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DA88-7B7C-4307-AB3E-1347AB8EB16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4E8E-0860-45B6-9767-36CBFA7A50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5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DA88-7B7C-4307-AB3E-1347AB8EB16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4E8E-0860-45B6-9767-36CBFA7A5036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019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DA88-7B7C-4307-AB3E-1347AB8EB16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4E8E-0860-45B6-9767-36CBFA7A503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56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DA88-7B7C-4307-AB3E-1347AB8EB16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4E8E-0860-45B6-9767-36CBFA7A503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093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DA88-7B7C-4307-AB3E-1347AB8EB16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4E8E-0860-45B6-9767-36CBFA7A503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71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DA88-7B7C-4307-AB3E-1347AB8EB16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4E8E-0860-45B6-9767-36CBFA7A50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341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DA88-7B7C-4307-AB3E-1347AB8EB16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4E8E-0860-45B6-9767-36CBFA7A503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973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DA88-7B7C-4307-AB3E-1347AB8EB16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4E8E-0860-45B6-9767-36CBFA7A50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375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DA88-7B7C-4307-AB3E-1347AB8EB16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4E8E-0860-45B6-9767-36CBFA7A5036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28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DA88-7B7C-4307-AB3E-1347AB8EB16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4E8E-0860-45B6-9767-36CBFA7A503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05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DA88-7B7C-4307-AB3E-1347AB8EB16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4E8E-0860-45B6-9767-36CBFA7A50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097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DA88-7B7C-4307-AB3E-1347AB8EB16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4E8E-0860-45B6-9767-36CBFA7A503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531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DA88-7B7C-4307-AB3E-1347AB8EB16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4E8E-0860-45B6-9767-36CBFA7A50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99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36DA88-7B7C-4307-AB3E-1347AB8EB16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2404E8E-0860-45B6-9767-36CBFA7A50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19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ACCF-DB3F-9579-3FF0-FA44A618F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7298" y="867747"/>
            <a:ext cx="7100769" cy="2518917"/>
          </a:xfrm>
        </p:spPr>
        <p:txBody>
          <a:bodyPr/>
          <a:lstStyle/>
          <a:p>
            <a:r>
              <a:rPr lang="en-IN" sz="40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A PILOT STUDY ON COAL SEAM GAS WATER FILTRATION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86A46-DE10-38D4-2029-AC2F23BBA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3518" y="4497355"/>
            <a:ext cx="3284549" cy="481044"/>
          </a:xfrm>
        </p:spPr>
        <p:txBody>
          <a:bodyPr>
            <a:noAutofit/>
          </a:bodyPr>
          <a:lstStyle/>
          <a:p>
            <a:r>
              <a:rPr lang="en-IN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DESIGN CREDIT COURSE </a:t>
            </a:r>
          </a:p>
          <a:p>
            <a:r>
              <a:rPr lang="en-IN" sz="1400" dirty="0">
                <a:solidFill>
                  <a:schemeClr val="tx2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UNDER VIKKY ANAND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779C4-BC2B-DE0A-FFEB-E14937C34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61" y="3615965"/>
            <a:ext cx="3135259" cy="176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6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9194B-1036-7EC1-F20F-AFE01CEA5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7" y="541518"/>
            <a:ext cx="10199915" cy="218302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Söhne"/>
              </a:rPr>
              <a:t>4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Söhne"/>
              </a:rPr>
              <a:t>.3. Process Stability:</a:t>
            </a:r>
            <a:endParaRPr lang="en-US" sz="1800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UF/RO process maintained stable water production rate.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UF pre-treatment reduced turbidity.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Effectiveness of added anti-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Söhne"/>
              </a:rPr>
              <a:t>scalant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 to UF filtrate.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MED system fully automated, stable flow rates throughout.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Anti-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Söhne"/>
              </a:rPr>
              <a:t>scalants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 prevented scaling on evaporative tubes.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B1CB0-1CC1-5069-746C-D0E681EE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39" y="2724539"/>
            <a:ext cx="8640147" cy="347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305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3EB23-9B42-446E-E5D1-A958BB974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05" y="569512"/>
            <a:ext cx="9601196" cy="1996406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Söhne"/>
              </a:rPr>
              <a:t>4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Söhne"/>
              </a:rPr>
              <a:t>.4. Scaling Assessment and Chemical Cleaning:</a:t>
            </a:r>
            <a:endParaRPr lang="en-US" sz="1800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Comparison of measured mineral concentrations with mass balance.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Concentrations of minerals in RO permeate and MED distillate negligible.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Precipitate formation observed on sight glass during MED operation.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Chemical cleaning effectively removed mineral deposition.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Scaling effectively controlled by preventative chemical cleaning.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7B067-994D-AA7A-4541-C7C2163EF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635" y="2481942"/>
            <a:ext cx="8219876" cy="389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4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986FA-9B12-A719-240D-C92D73B1C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426" y="2491617"/>
            <a:ext cx="9601196" cy="3318936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Technical Feasibility: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Successful demonstration of treating CSG produced water using UF, RO, and MED pilot treatment train.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Water Recovery: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Achieved 95% water recovery over a sustained period.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Scale and Process Stability: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No evidence of scaling or process instability observed during RO or MED processes.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Inspection Results: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In-depth inspection of MED evaporative chamber showed no precipitates on evaporative tubes.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Mineral Precipitation: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Mass balance analysis and measurements suggest potential precipitation of calcium, magnesium, and silica.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Visible Deposition: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Visible mineral deposition on MED chamber sight glass after 3 days, later removed by chemical cleaning.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Blending Potential: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Desalinated water can be blended with UF filtrate to reduce overall energy requirement and condition RO permeate and MED distillate.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24663-AE5D-5A06-0569-FEADFC4FC3E8}"/>
              </a:ext>
            </a:extLst>
          </p:cNvPr>
          <p:cNvSpPr txBox="1"/>
          <p:nvPr/>
        </p:nvSpPr>
        <p:spPr>
          <a:xfrm>
            <a:off x="4019161" y="662674"/>
            <a:ext cx="611621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4000" i="0" dirty="0">
                <a:solidFill>
                  <a:schemeClr val="accent1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Conclusion</a:t>
            </a:r>
            <a:r>
              <a:rPr lang="en-IN" b="1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endParaRPr lang="en-IN" b="0" i="0" dirty="0">
              <a:solidFill>
                <a:srgbClr val="D1D5DB"/>
              </a:solidFill>
              <a:effectLst/>
              <a:latin typeface="Söhne"/>
            </a:endParaRPr>
          </a:p>
          <a:p>
            <a:br>
              <a:rPr lang="en-IN" b="0" i="0" dirty="0">
                <a:solidFill>
                  <a:srgbClr val="D1D5DB"/>
                </a:solidFill>
                <a:effectLst/>
                <a:latin typeface="Söhne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37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A79DA-5789-B25D-26DC-2C184083F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068" y="2565918"/>
            <a:ext cx="5190931" cy="3452327"/>
          </a:xfrm>
        </p:spPr>
        <p:txBody>
          <a:bodyPr/>
          <a:lstStyle/>
          <a:p>
            <a:r>
              <a:rPr lang="en-IN" dirty="0">
                <a:solidFill>
                  <a:schemeClr val="accent3">
                    <a:lumMod val="75000"/>
                  </a:schemeClr>
                </a:solidFill>
                <a:latin typeface="Arial Rounded MT Bold" panose="020F0704030504030204" pitchFamily="34" charset="0"/>
              </a:rPr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C0135-CB45-9C78-4713-51A3F6BDE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2261" y="2565918"/>
            <a:ext cx="4934336" cy="330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92D050"/>
                </a:solidFill>
                <a:latin typeface="Bahnschrift Light Condensed" panose="020B0502040204020203" pitchFamily="34" charset="0"/>
              </a:rPr>
              <a:t> This study was supported by the National Centre of Excellence in Desalination Australia, with industry support from AGL Energy (Sydney, Australia), </a:t>
            </a:r>
            <a:r>
              <a:rPr lang="en-IN" dirty="0" err="1">
                <a:solidFill>
                  <a:srgbClr val="92D050"/>
                </a:solidFill>
                <a:latin typeface="Bahnschrift Light Condensed" panose="020B0502040204020203" pitchFamily="34" charset="0"/>
              </a:rPr>
              <a:t>Sasakura</a:t>
            </a:r>
            <a:r>
              <a:rPr lang="en-IN" dirty="0">
                <a:solidFill>
                  <a:srgbClr val="92D050"/>
                </a:solidFill>
                <a:latin typeface="Bahnschrift Light Condensed" panose="020B0502040204020203" pitchFamily="34" charset="0"/>
              </a:rPr>
              <a:t> Engineering Co., Ltd. (Osaka, Japan), and </a:t>
            </a:r>
            <a:r>
              <a:rPr lang="en-IN" dirty="0" err="1">
                <a:solidFill>
                  <a:srgbClr val="92D050"/>
                </a:solidFill>
                <a:latin typeface="Bahnschrift Light Condensed" panose="020B0502040204020203" pitchFamily="34" charset="0"/>
              </a:rPr>
              <a:t>OsmoFlo</a:t>
            </a:r>
            <a:r>
              <a:rPr lang="en-IN" dirty="0">
                <a:solidFill>
                  <a:srgbClr val="92D050"/>
                </a:solidFill>
                <a:latin typeface="Bahnschrift Light Condensed" panose="020B0502040204020203" pitchFamily="34" charset="0"/>
              </a:rPr>
              <a:t> (Adelaide, Australia). Technical assistance from Mr. Taner </a:t>
            </a:r>
            <a:r>
              <a:rPr lang="en-IN" dirty="0" err="1">
                <a:solidFill>
                  <a:srgbClr val="92D050"/>
                </a:solidFill>
                <a:latin typeface="Bahnschrift Light Condensed" panose="020B0502040204020203" pitchFamily="34" charset="0"/>
              </a:rPr>
              <a:t>Ozdemir</a:t>
            </a:r>
            <a:r>
              <a:rPr lang="en-IN" dirty="0">
                <a:solidFill>
                  <a:srgbClr val="92D050"/>
                </a:solidFill>
                <a:latin typeface="Bahnschrift Light Condensed" panose="020B0502040204020203" pitchFamily="34" charset="0"/>
              </a:rPr>
              <a:t> and Mr. Wayne Taylor (</a:t>
            </a:r>
            <a:r>
              <a:rPr lang="en-IN" dirty="0" err="1">
                <a:solidFill>
                  <a:srgbClr val="92D050"/>
                </a:solidFill>
                <a:latin typeface="Bahnschrift Light Condensed" panose="020B0502040204020203" pitchFamily="34" charset="0"/>
              </a:rPr>
              <a:t>OsmoFlo</a:t>
            </a:r>
            <a:r>
              <a:rPr lang="en-IN" dirty="0">
                <a:solidFill>
                  <a:srgbClr val="92D050"/>
                </a:solidFill>
                <a:latin typeface="Bahnschrift Light Condensed" panose="020B0502040204020203" pitchFamily="34" charset="0"/>
              </a:rPr>
              <a:t>) during the study is gratefully acknowledged.</a:t>
            </a:r>
          </a:p>
        </p:txBody>
      </p:sp>
      <p:pic>
        <p:nvPicPr>
          <p:cNvPr id="5" name="Graphic 4" descr="Arrow circle with solid fill">
            <a:extLst>
              <a:ext uri="{FF2B5EF4-FFF2-40B4-BE49-F238E27FC236}">
                <a16:creationId xmlns:a16="http://schemas.microsoft.com/office/drawing/2014/main" id="{46826265-8DC1-D995-8B11-629274B4D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9869" y="11243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7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FE14-1A42-6272-7CD2-A2836443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B636EF-A441-DA24-B5A6-0AA947827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4620207" cy="3318936"/>
          </a:xfrm>
        </p:spPr>
        <p:txBody>
          <a:bodyPr>
            <a:normAutofit/>
          </a:bodyPr>
          <a:lstStyle/>
          <a:p>
            <a:r>
              <a:rPr lang="en-IN" sz="1600" dirty="0"/>
              <a:t>COAL SEAM GAS IS ALSO KNOWN AS COAL BED METHANE.</a:t>
            </a:r>
          </a:p>
          <a:p>
            <a:r>
              <a:rPr lang="en-IN" sz="1600" dirty="0"/>
              <a:t>IT IS A FORM OF NATURAL GAS</a:t>
            </a:r>
          </a:p>
          <a:p>
            <a:r>
              <a:rPr lang="en-IN" sz="1600" dirty="0"/>
              <a:t>30% OF THE AUSTRALIAN DOMESTIC SUPPLY WILL RELY ON CSG BY 2030.</a:t>
            </a:r>
          </a:p>
          <a:p>
            <a:r>
              <a:rPr lang="en-IN" sz="1600" dirty="0"/>
              <a:t>CSG DEVELOPMENTS IN NEW SOUTH WALES &amp; QUEENSLAND WILL CONTRIBUTE 78% OF NATURAL GAS RESERVES IN EASTERN STATE.</a:t>
            </a:r>
          </a:p>
          <a:p>
            <a:endParaRPr lang="en-IN" sz="1600" dirty="0"/>
          </a:p>
        </p:txBody>
      </p:sp>
      <p:pic>
        <p:nvPicPr>
          <p:cNvPr id="1028" name="Picture 4" descr="Coal seam gas | Environment | Department of Environment and ...">
            <a:extLst>
              <a:ext uri="{FF2B5EF4-FFF2-40B4-BE49-F238E27FC236}">
                <a16:creationId xmlns:a16="http://schemas.microsoft.com/office/drawing/2014/main" id="{0D44AC9B-40EE-2091-B4F9-57EDC7B88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21944"/>
            <a:ext cx="4315019" cy="377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1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AFC95-DF20-51E4-211E-89D681A44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3542" y="703422"/>
            <a:ext cx="4693299" cy="55741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IMPACT OF CSG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E1D65-DAEC-D021-369B-2DBAEECD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705877"/>
            <a:ext cx="5833186" cy="3160661"/>
          </a:xfrm>
        </p:spPr>
        <p:txBody>
          <a:bodyPr>
            <a:normAutofit/>
          </a:bodyPr>
          <a:lstStyle/>
          <a:p>
            <a:r>
              <a:rPr lang="en-IN" sz="1600" dirty="0"/>
              <a:t>NATURAL GAS ONLY PRODUCES  50% CO2, 33% N(O)n, 1% OF S(O)n</a:t>
            </a:r>
          </a:p>
          <a:p>
            <a:r>
              <a:rPr lang="en-IN" sz="1600" dirty="0"/>
              <a:t>CSG EXIST IN ALMOST EVERY UNDERGROUND COAL.</a:t>
            </a:r>
          </a:p>
          <a:p>
            <a:r>
              <a:rPr lang="en-IN" sz="1600" dirty="0"/>
              <a:t>CSG USAGE OVER THE YEARS WILL LESSEN THE IMPACT OF FOSSIL FUEL ON GLOBAL WARMING.</a:t>
            </a:r>
          </a:p>
          <a:p>
            <a:r>
              <a:rPr lang="en-IN" sz="1600" dirty="0"/>
              <a:t>CSG PRODUCTION ALSO INVOLVE CO-PRODUCTION OF WATER KNOWN AS CSG PRODUCED WATER. </a:t>
            </a:r>
          </a:p>
        </p:txBody>
      </p:sp>
      <p:pic>
        <p:nvPicPr>
          <p:cNvPr id="2050" name="Picture 2" descr="Geosciences | Free Full-Text | Assessment of Geogenic Contaminants in Water  Co-Produced with Coal Seam Gas Extraction in Queensland, Australia:  Implications for Human Health Risk">
            <a:extLst>
              <a:ext uri="{FF2B5EF4-FFF2-40B4-BE49-F238E27FC236}">
                <a16:creationId xmlns:a16="http://schemas.microsoft.com/office/drawing/2014/main" id="{69B18EEC-4385-48DE-559E-22A737DB5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620" y="1371601"/>
            <a:ext cx="4413380" cy="459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20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8C604-8FCB-9F8A-C1B9-3A2151191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833" y="982132"/>
            <a:ext cx="8602824" cy="55741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WHAT IS CSG PRODUCED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E7199-A5B3-3FEC-B6CD-F6ED2541F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2586134" cy="3318936"/>
          </a:xfrm>
        </p:spPr>
        <p:txBody>
          <a:bodyPr>
            <a:normAutofit/>
          </a:bodyPr>
          <a:lstStyle/>
          <a:p>
            <a:r>
              <a:rPr lang="en-IN" sz="1600" dirty="0"/>
              <a:t>CSG PRODUCED WATER IS ACTUALLY SALINE GROUND WATER</a:t>
            </a:r>
          </a:p>
          <a:p>
            <a:r>
              <a:rPr lang="en-IN" sz="1600" dirty="0"/>
              <a:t>IN AUSTRALIA CSG WATER CONSIST OF Na, HCO3-, Cl-.</a:t>
            </a:r>
          </a:p>
          <a:p>
            <a:r>
              <a:rPr lang="en-IN" sz="1600" dirty="0"/>
              <a:t>DIRECT DISCHARGE OF CSG WATER WILL IMPACT THE ENVIRONMENT GREATLY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FEB290-A17A-29ED-4103-3B92A19BA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341" y="1847805"/>
            <a:ext cx="7519900" cy="430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88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19995-2324-3AFA-1189-5B726360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TREATMENT OF CSG PRODUCED WATER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3CB62B-D2DB-6F81-97DE-D6BDDADE2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State-of-the-Art Technology for CSG Produced Water Management:</a:t>
            </a:r>
            <a:endParaRPr lang="en-US" sz="16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Involves pre-treatment techniques (coagulation, pH adjustment, UF, microfiltration) and reverse osmosis (RO).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RO achieves around 75% water recovery, dependent on water salinity and fouling potential.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RO generates concentrated CSG produced water known as brine 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Techniques for Reducing RO Brine Volume and Extracting Minerals:</a:t>
            </a:r>
            <a:endParaRPr lang="en-US" sz="16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1.Efforts to reduce brine volume and extract minerals from CSG RO brine .</a:t>
            </a:r>
          </a:p>
          <a:p>
            <a:pPr marL="0" indent="0" algn="l"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2.Example: Recovery of soda ash from CSG RO brine in collaboration with Penrice, GE, and QGC.</a:t>
            </a:r>
          </a:p>
          <a:p>
            <a:pPr marL="0" indent="0" algn="l"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3.Sodium-rich brine used to generate sodium hydroxide through membrane electrolysis.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925493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4C511-F309-1B18-9008-D9D644613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894" y="2155715"/>
            <a:ext cx="10899709" cy="561668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3. Additional Concentration of CSG RO Brine:</a:t>
            </a:r>
            <a:endParaRPr lang="en-US" sz="16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High osmotic pressure and scaling potential require further concentration.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Thermal separation processes like multi-effect distillation (MED) and membrane distillation proposed [3].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Thermal energy-intensive processes suitable for integration with solar thermal systems.</a:t>
            </a:r>
          </a:p>
          <a:p>
            <a:pPr marL="0" indent="0" algn="l">
              <a:buNone/>
            </a:pPr>
            <a:r>
              <a:rPr lang="en-US" sz="1600" b="1" dirty="0">
                <a:solidFill>
                  <a:schemeClr val="tx1"/>
                </a:solidFill>
                <a:latin typeface="Söhne"/>
              </a:rPr>
              <a:t>4. 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Solar-Assisted MED Systems:</a:t>
            </a:r>
            <a:endParaRPr lang="en-US" sz="16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Solar-assisted MED systems demonstrated for seawater and brackish water desalination [15,16].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Potential to apply solar-assisted MED to concentrate further CSG RO brine not systematically studied yet.</a:t>
            </a:r>
          </a:p>
          <a:p>
            <a:pPr marL="0" indent="0" algn="l">
              <a:buNone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5. Study Objectives and Focus:</a:t>
            </a:r>
            <a:endParaRPr lang="en-US" sz="16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Study aims to evaluate UF, RO, and MED technologies at pilot scale for CSG produced water treatment.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Focus on process stability, scaling potential, and optimization of permeate, distillate, and brine chemistries.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56675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336CF-DE63-68CC-9E1C-D6C3AACEE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372598" cy="926879"/>
          </a:xfrm>
        </p:spPr>
        <p:txBody>
          <a:bodyPr>
            <a:noAutofit/>
          </a:bodyPr>
          <a:lstStyle/>
          <a:p>
            <a:r>
              <a:rPr lang="en-IN" sz="3200" dirty="0">
                <a:latin typeface="Algerian" panose="04020705040A02060702" pitchFamily="82" charset="0"/>
              </a:rPr>
              <a:t>MATERIALS AND METHOD FOR PILOT SCALE CSG PRODUCED WATER TREATMENT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3D401-2F0A-BCEB-206A-040E6477E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95" y="2408330"/>
            <a:ext cx="5313947" cy="331893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IN" sz="1800" b="1" i="0" dirty="0">
                <a:solidFill>
                  <a:schemeClr val="tx1"/>
                </a:solidFill>
                <a:effectLst/>
                <a:latin typeface="Söhne"/>
              </a:rPr>
              <a:t>1. Pilot Treatment Train:</a:t>
            </a:r>
            <a:endParaRPr lang="en-IN" sz="1800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800" b="0" i="0" dirty="0">
                <a:solidFill>
                  <a:schemeClr val="tx1"/>
                </a:solidFill>
                <a:effectLst/>
                <a:latin typeface="Söhne"/>
              </a:rPr>
              <a:t>Pilot treatment train includes UF pre-treatment, RO filtration, and MED.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800" b="0" i="0" dirty="0">
                <a:solidFill>
                  <a:schemeClr val="tx1"/>
                </a:solidFill>
                <a:effectLst/>
                <a:latin typeface="Söhne"/>
              </a:rPr>
              <a:t>UF system: Two polyacrylonitrile UF membrane modules (96.6 m2 total area, 25 nm pore size).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800" b="0" i="0" dirty="0">
                <a:solidFill>
                  <a:schemeClr val="tx1"/>
                </a:solidFill>
                <a:effectLst/>
                <a:latin typeface="Söhne"/>
              </a:rPr>
              <a:t>RO system: Three brackish water membrane modules (23.7 m2 active area, 99.5% NaCl rejection).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800" b="0" i="0" dirty="0">
                <a:solidFill>
                  <a:schemeClr val="tx1"/>
                </a:solidFill>
                <a:effectLst/>
                <a:latin typeface="Söhne"/>
              </a:rPr>
              <a:t>Cartridge filters installed before RO modules for protection.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800" b="0" i="0" dirty="0">
                <a:solidFill>
                  <a:schemeClr val="tx1"/>
                </a:solidFill>
                <a:effectLst/>
                <a:latin typeface="Söhne"/>
              </a:rPr>
              <a:t>Pilot MED system designed and built by </a:t>
            </a:r>
            <a:r>
              <a:rPr lang="en-IN" sz="1800" b="0" i="0" dirty="0" err="1">
                <a:solidFill>
                  <a:schemeClr val="tx1"/>
                </a:solidFill>
                <a:effectLst/>
                <a:latin typeface="Söhne"/>
              </a:rPr>
              <a:t>Sasakura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Söhne"/>
              </a:rPr>
              <a:t> Engineering Co., Japan, with SCADA automation.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IN" sz="1800" b="0" i="0" dirty="0">
              <a:solidFill>
                <a:schemeClr val="tx1"/>
              </a:solidFill>
              <a:effectLst/>
              <a:latin typeface="Söhne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D041D5-11A6-0E5E-41F4-716DABA8BDC6}"/>
              </a:ext>
            </a:extLst>
          </p:cNvPr>
          <p:cNvSpPr txBox="1"/>
          <p:nvPr/>
        </p:nvSpPr>
        <p:spPr>
          <a:xfrm>
            <a:off x="5757766" y="2333685"/>
            <a:ext cx="563663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effectLst/>
                <a:latin typeface="Söhne"/>
              </a:rPr>
              <a:t>2. Experimental Protocol:</a:t>
            </a:r>
            <a:endParaRPr lang="en-US" sz="16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UF operated in dead-end mode: 17 min production, 40 s air scouring, 30 s back-flushing.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UF trans-membrane pressure &lt; 0.55 bar to prevent membrane blocking.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Industrial anti-</a:t>
            </a:r>
            <a:r>
              <a:rPr lang="en-US" sz="1600" b="0" i="0" dirty="0" err="1">
                <a:effectLst/>
                <a:latin typeface="Söhne"/>
              </a:rPr>
              <a:t>scalant</a:t>
            </a:r>
            <a:r>
              <a:rPr lang="en-US" sz="1600" b="0" i="0" dirty="0">
                <a:effectLst/>
                <a:latin typeface="Söhne"/>
              </a:rPr>
              <a:t> added to UF filtrate before RO.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RO feed flow rate: 1 m3/h, transmembrane pressure set at 17 bar for 76% water recovery.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MED system continuously operated, temperature 70 ± 2 °C, absolute pressure 25 ± 1 kPa.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Anti-</a:t>
            </a:r>
            <a:r>
              <a:rPr lang="en-US" sz="1600" b="0" i="0" dirty="0" err="1">
                <a:effectLst/>
                <a:latin typeface="Söhne"/>
              </a:rPr>
              <a:t>scalants</a:t>
            </a:r>
            <a:r>
              <a:rPr lang="en-US" sz="1600" b="0" i="0" dirty="0">
                <a:effectLst/>
                <a:latin typeface="Söhne"/>
              </a:rPr>
              <a:t> added to RO brine for MED: Belgard EV2030 and Accent 1131.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MED feed flow rate: 20 L/h, water recovery set at 80% for an overall recovery of 95%.</a:t>
            </a:r>
          </a:p>
        </p:txBody>
      </p:sp>
    </p:spTree>
    <p:extLst>
      <p:ext uri="{BB962C8B-B14F-4D97-AF65-F5344CB8AC3E}">
        <p14:creationId xmlns:p14="http://schemas.microsoft.com/office/powerpoint/2010/main" val="7468295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87A0-63FE-10DC-25FA-04649FD9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28" y="345578"/>
            <a:ext cx="4150564" cy="793101"/>
          </a:xfrm>
        </p:spPr>
        <p:txBody>
          <a:bodyPr>
            <a:normAutofit/>
          </a:bodyPr>
          <a:lstStyle/>
          <a:p>
            <a:r>
              <a:rPr lang="en-IN" sz="2000" dirty="0"/>
              <a:t>3. </a:t>
            </a:r>
            <a:r>
              <a:rPr lang="en-IN" sz="2000" b="1" dirty="0"/>
              <a:t>ANALYTICAL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32C13-1577-BE73-DA73-4451C5777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927" y="1138679"/>
            <a:ext cx="5124061" cy="141790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sz="1600" b="1" i="0" dirty="0">
                <a:solidFill>
                  <a:schemeClr val="tx1"/>
                </a:solidFill>
                <a:effectLst/>
                <a:latin typeface="Söhne"/>
              </a:rPr>
              <a:t>3.1. Total Organic Carbon and Bicarbonate:</a:t>
            </a:r>
            <a:endParaRPr lang="en-IN" sz="1600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Söhne"/>
              </a:rPr>
              <a:t>Shimadzu TOC/TN-VCSH analyser used.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Söhne"/>
              </a:rPr>
              <a:t>TOC measured after acidification and air sparging.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Söhne"/>
              </a:rPr>
              <a:t>Bicarbonate concentration calculated using TC, TOC, and </a:t>
            </a:r>
            <a:r>
              <a:rPr lang="en-IN" sz="1600" b="0" i="0" dirty="0" err="1">
                <a:solidFill>
                  <a:schemeClr val="tx1"/>
                </a:solidFill>
                <a:effectLst/>
                <a:latin typeface="Söhne"/>
              </a:rPr>
              <a:t>pH.</a:t>
            </a:r>
            <a:endParaRPr lang="en-IN" sz="1600" b="0" i="0" dirty="0">
              <a:solidFill>
                <a:schemeClr val="tx1"/>
              </a:solidFill>
              <a:effectLst/>
              <a:latin typeface="Söhne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E339E-BC80-026F-11EF-D5FEF9D8B3E2}"/>
              </a:ext>
            </a:extLst>
          </p:cNvPr>
          <p:cNvSpPr txBox="1"/>
          <p:nvPr/>
        </p:nvSpPr>
        <p:spPr>
          <a:xfrm>
            <a:off x="5756987" y="982131"/>
            <a:ext cx="58020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600" b="1" i="0" dirty="0">
                <a:effectLst/>
                <a:latin typeface="Söhne"/>
              </a:rPr>
              <a:t>3.2. Anion Analysis:</a:t>
            </a:r>
            <a:endParaRPr lang="en-IN" sz="16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effectLst/>
                <a:latin typeface="Söhne"/>
              </a:rPr>
              <a:t>Ion Chromatography system (LC-20AC, Shimadzu) with </a:t>
            </a:r>
            <a:r>
              <a:rPr lang="en-IN" sz="1600" b="0" i="0" dirty="0" err="1">
                <a:effectLst/>
                <a:latin typeface="Söhne"/>
              </a:rPr>
              <a:t>Dionex</a:t>
            </a:r>
            <a:r>
              <a:rPr lang="en-IN" sz="1600" b="0" i="0" dirty="0">
                <a:effectLst/>
                <a:latin typeface="Söhne"/>
              </a:rPr>
              <a:t> Ion Pac AS23 column.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effectLst/>
                <a:latin typeface="Söhne"/>
              </a:rPr>
              <a:t>Eluent: 4.5 mM Na2CO3, 0.8 mM NaHCO3.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0" i="0" dirty="0">
                <a:effectLst/>
                <a:latin typeface="Söhne"/>
              </a:rPr>
              <a:t>Calibration using standards for anions.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62A7C-39EB-93BC-4A9E-598963F334C3}"/>
              </a:ext>
            </a:extLst>
          </p:cNvPr>
          <p:cNvSpPr txBox="1"/>
          <p:nvPr/>
        </p:nvSpPr>
        <p:spPr>
          <a:xfrm>
            <a:off x="730509" y="2531616"/>
            <a:ext cx="49288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3.3 Cation Analysis: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Agilent 7500 CS ICP-MS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Boron, Mn2+, Al2+, Na2+, K+, Mg2+, Ca2+, Fe2+ concentrations measured.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Samples diluted with nitric acid for analysis.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FD5349-C076-F4CB-F950-B997BF1218A4}"/>
              </a:ext>
            </a:extLst>
          </p:cNvPr>
          <p:cNvSpPr txBox="1"/>
          <p:nvPr/>
        </p:nvSpPr>
        <p:spPr>
          <a:xfrm>
            <a:off x="5756986" y="2462118"/>
            <a:ext cx="49288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3.4. Other Water Quality Parameters: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Silica (SiO2) concentration measured using Pocket Colorimeter II.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SDI measured for raw CSG water and UF filtrate.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Turbidity measured with Hach 2100Qis portable turbidity meter.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Conductivity and pH measured using Orion star A325 portable pH/conductivity meter.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B31744-0512-B635-0A2C-9BF59BF4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5" y="3873720"/>
            <a:ext cx="2428801" cy="23083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0143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3DBB4-710A-B161-4D79-F5F2982E3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096" y="245014"/>
            <a:ext cx="9601196" cy="1303867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RESULTS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B1801-AB6E-CE4F-2DB6-3C4CAB338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89" y="2164702"/>
            <a:ext cx="4778827" cy="406814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IN" sz="2100" b="1" dirty="0">
                <a:solidFill>
                  <a:schemeClr val="tx1"/>
                </a:solidFill>
                <a:latin typeface="Söhne"/>
              </a:rPr>
              <a:t>4.</a:t>
            </a:r>
            <a:r>
              <a:rPr lang="en-IN" sz="2100" b="1" i="0" dirty="0">
                <a:solidFill>
                  <a:schemeClr val="tx1"/>
                </a:solidFill>
                <a:effectLst/>
                <a:latin typeface="Söhne"/>
              </a:rPr>
              <a:t>1. Water Characteristics:</a:t>
            </a:r>
            <a:endParaRPr lang="en-IN" sz="2100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100" b="0" i="0" dirty="0">
                <a:solidFill>
                  <a:schemeClr val="tx1"/>
                </a:solidFill>
                <a:effectLst/>
                <a:latin typeface="Söhne"/>
              </a:rPr>
              <a:t>CSG produced water slightly brackish with dominant sodium (1351 mg/L) and bicarbonate (1717 mg/L).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100" b="0" i="0" dirty="0">
                <a:solidFill>
                  <a:schemeClr val="tx1"/>
                </a:solidFill>
                <a:effectLst/>
                <a:latin typeface="Söhne"/>
              </a:rPr>
              <a:t>Other cations and anions concentrations low or undetectable.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100" b="0" i="0" dirty="0">
                <a:solidFill>
                  <a:schemeClr val="tx1"/>
                </a:solidFill>
                <a:effectLst/>
                <a:latin typeface="Söhne"/>
              </a:rPr>
              <a:t>Chloride concentration (62.2 mg/L) lower than other CSG fields.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100" b="0" i="0" dirty="0">
                <a:solidFill>
                  <a:schemeClr val="tx1"/>
                </a:solidFill>
                <a:effectLst/>
                <a:latin typeface="Söhne"/>
              </a:rPr>
              <a:t>Calcium, magnesium concentrations insignificant due to hydro-chemical processes.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100" b="0" i="0" dirty="0">
                <a:solidFill>
                  <a:schemeClr val="tx1"/>
                </a:solidFill>
                <a:effectLst/>
                <a:latin typeface="Söhne"/>
              </a:rPr>
              <a:t>High sodium adsorption ratio (SAR) of 89.6, unusable for irrigation without treatment.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100" b="0" i="0" dirty="0">
                <a:solidFill>
                  <a:schemeClr val="tx1"/>
                </a:solidFill>
                <a:effectLst/>
                <a:latin typeface="Söhne"/>
              </a:rPr>
              <a:t>Low organic content (1.7 mg/L), minimal organic fouling.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100" b="0" i="0" dirty="0">
                <a:solidFill>
                  <a:schemeClr val="tx1"/>
                </a:solidFill>
                <a:effectLst/>
                <a:latin typeface="Söhne"/>
              </a:rPr>
              <a:t>High turbidity (32 NTU) and SDI15 (6.3) due to iron content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9A574-65BF-7289-8C9A-6987C204AF33}"/>
              </a:ext>
            </a:extLst>
          </p:cNvPr>
          <p:cNvSpPr txBox="1"/>
          <p:nvPr/>
        </p:nvSpPr>
        <p:spPr>
          <a:xfrm>
            <a:off x="5344108" y="2099388"/>
            <a:ext cx="61162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Söhne"/>
              </a:rPr>
              <a:t>4</a:t>
            </a:r>
            <a:r>
              <a:rPr lang="en-US" b="1" i="0" dirty="0">
                <a:effectLst/>
                <a:latin typeface="Söhne"/>
              </a:rPr>
              <a:t>.2. Water Balance of Treatment Train: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UF/RO process: 76% water recovery.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RO brine to MED: Additional 80% water recovery, total 95%.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Conductivity removal efficiency summarized.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12,000 L of CSG produced water treated in pilot study.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82617-D39E-7474-ACA1-076A83D04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108" y="3755586"/>
            <a:ext cx="5459184" cy="197340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9370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143</TotalTime>
  <Words>1246</Words>
  <Application>Microsoft Office PowerPoint</Application>
  <PresentationFormat>Widescreen</PresentationFormat>
  <Paragraphs>107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Algerian</vt:lpstr>
      <vt:lpstr>Arial</vt:lpstr>
      <vt:lpstr>Arial Rounded MT Bold</vt:lpstr>
      <vt:lpstr>Bahnschrift Light Condensed</vt:lpstr>
      <vt:lpstr>Garamond</vt:lpstr>
      <vt:lpstr>Söhne</vt:lpstr>
      <vt:lpstr>Organic</vt:lpstr>
      <vt:lpstr>A PILOT STUDY ON COAL SEAM GAS WATER FILTRATION </vt:lpstr>
      <vt:lpstr>INTRODUCTION</vt:lpstr>
      <vt:lpstr>IMPACT OF CSG</vt:lpstr>
      <vt:lpstr>WHAT IS CSG PRODUCED WATER</vt:lpstr>
      <vt:lpstr>TREATMENT OF CSG PRODUCED WATER</vt:lpstr>
      <vt:lpstr>PowerPoint Presentation</vt:lpstr>
      <vt:lpstr>MATERIALS AND METHOD FOR PILOT SCALE CSG PRODUCED WATER TREATMENT EVALUATION</vt:lpstr>
      <vt:lpstr>3. ANALYTICAL METHOD</vt:lpstr>
      <vt:lpstr>RESULTS AND DISCUSSION</vt:lpstr>
      <vt:lpstr>PowerPoint Presentation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PILOT STUDY ON COAL SEAM GAS WATER FILTRATION </dc:title>
  <dc:creator>KARAN PRATAP SINGH RATHORE</dc:creator>
  <cp:lastModifiedBy>KARAN PRATAP SINGH RATHORE</cp:lastModifiedBy>
  <cp:revision>1</cp:revision>
  <dcterms:created xsi:type="dcterms:W3CDTF">2023-08-20T12:50:32Z</dcterms:created>
  <dcterms:modified xsi:type="dcterms:W3CDTF">2023-08-29T08:25:54Z</dcterms:modified>
</cp:coreProperties>
</file>